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65"/>
  </p:notesMasterIdLst>
  <p:handoutMasterIdLst>
    <p:handoutMasterId r:id="rId66"/>
  </p:handoutMasterIdLst>
  <p:sldIdLst>
    <p:sldId id="256" r:id="rId7"/>
    <p:sldId id="257" r:id="rId8"/>
    <p:sldId id="258" r:id="rId9"/>
    <p:sldId id="259" r:id="rId10"/>
    <p:sldId id="315"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311" r:id="rId26"/>
    <p:sldId id="274" r:id="rId27"/>
    <p:sldId id="275" r:id="rId28"/>
    <p:sldId id="276" r:id="rId29"/>
    <p:sldId id="277" r:id="rId30"/>
    <p:sldId id="278" r:id="rId31"/>
    <p:sldId id="279" r:id="rId32"/>
    <p:sldId id="280" r:id="rId33"/>
    <p:sldId id="309" r:id="rId34"/>
    <p:sldId id="310" r:id="rId35"/>
    <p:sldId id="295" r:id="rId36"/>
    <p:sldId id="313" r:id="rId37"/>
    <p:sldId id="314" r:id="rId38"/>
    <p:sldId id="282" r:id="rId39"/>
    <p:sldId id="283" r:id="rId40"/>
    <p:sldId id="284" r:id="rId41"/>
    <p:sldId id="312" r:id="rId42"/>
    <p:sldId id="286" r:id="rId43"/>
    <p:sldId id="287" r:id="rId44"/>
    <p:sldId id="288" r:id="rId45"/>
    <p:sldId id="289" r:id="rId46"/>
    <p:sldId id="290" r:id="rId47"/>
    <p:sldId id="291" r:id="rId48"/>
    <p:sldId id="292" r:id="rId49"/>
    <p:sldId id="293" r:id="rId50"/>
    <p:sldId id="294"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81" autoAdjust="0"/>
    <p:restoredTop sz="79972" autoAdjust="0"/>
  </p:normalViewPr>
  <p:slideViewPr>
    <p:cSldViewPr>
      <p:cViewPr varScale="1">
        <p:scale>
          <a:sx n="99" d="100"/>
          <a:sy n="99" d="100"/>
        </p:scale>
        <p:origin x="1096" y="1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70" Type="http://schemas.openxmlformats.org/officeDocument/2006/relationships/tableStyles" Target="tableStyles.xml"/><Relationship Id="rId71" Type="http://schemas.microsoft.com/office/2015/10/relationships/revisionInfo" Target="revisionInfo.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10/17/17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10/17/17</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notesMaster" Target="../notesMasters/notesMaster1.xml"/><Relationship Id="rId3"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notesMaster" Target="../notesMasters/notesMaster1.xml"/><Relationship Id="rId3"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notesMaster" Target="../notesMasters/notesMaster1.xml"/><Relationship Id="rId3"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This</a:t>
            </a:r>
            <a:r>
              <a:rPr lang="en-US" baseline="0" dirty="0"/>
              <a:t> class is, after all, about you </a:t>
            </a:r>
            <a:r>
              <a:rPr lang="mr-IN" baseline="0" dirty="0"/>
              <a:t>–</a:t>
            </a:r>
            <a:r>
              <a:rPr lang="en-US" baseline="0" dirty="0"/>
              <a:t> so let’s do some introductions.</a:t>
            </a:r>
          </a:p>
          <a:p>
            <a:endParaRPr lang="en-US" baseline="0" dirty="0"/>
          </a:p>
          <a:p>
            <a:endParaRPr lang="en-US" baseline="0" dirty="0"/>
          </a:p>
          <a:p>
            <a:r>
              <a:rPr lang="en-US" baseline="0" dirty="0"/>
              <a:t>(You may also want to ask “Fears about class?” </a:t>
            </a:r>
            <a:r>
              <a:rPr lang="mr-IN" baseline="0" dirty="0"/>
              <a:t>–</a:t>
            </a:r>
            <a:r>
              <a:rPr lang="en-US" baseline="0" dirty="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11</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13</a:t>
            </a:fld>
            <a:endParaRPr lang="en-US"/>
          </a:p>
        </p:txBody>
      </p:sp>
    </p:spTree>
    <p:extLst>
      <p:ext uri="{BB962C8B-B14F-4D97-AF65-F5344CB8AC3E}">
        <p14:creationId xmlns:p14="http://schemas.microsoft.com/office/powerpoint/2010/main" val="496045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r>
              <a:rPr lang="en-US" dirty="0"/>
              <a:t/>
            </a: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mr-IN" dirty="0"/>
              <a:t>–</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You are a blank</a:t>
            </a:r>
            <a:r>
              <a:rPr lang="en-US" baseline="0" dirty="0"/>
              <a:t> slate.</a:t>
            </a:r>
            <a:r>
              <a:rPr lang="en-US" dirty="0"/>
              <a:t/>
            </a:r>
            <a:br>
              <a:rPr lang="en-US" dirty="0"/>
            </a:br>
            <a:r>
              <a:rPr lang="en-US" dirty="0"/>
              <a:t/>
            </a: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r>
              <a:rPr lang="mr-IN"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a:t>…</a:t>
            </a:r>
            <a:r>
              <a:rPr lang="en-US" dirty="0"/>
              <a:t> there are a few obstacles in the way.</a:t>
            </a:r>
          </a:p>
          <a:p>
            <a:endParaRPr lang="en-US" dirty="0"/>
          </a:p>
          <a:p>
            <a:r>
              <a:rPr lang="en-US" dirty="0"/>
              <a:t>Things</a:t>
            </a:r>
            <a:r>
              <a:rPr lang="en-US" baseline="0" dirty="0"/>
              <a:t> that will frustrate you</a:t>
            </a:r>
            <a:r>
              <a:rPr lang="mr-IN" baseline="0"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a:t>…</a:t>
            </a:r>
            <a:r>
              <a:rPr lang="en-US" dirty="0"/>
              <a:t> there are a few obstacles in the way.</a:t>
            </a:r>
          </a:p>
          <a:p>
            <a:endParaRPr lang="en-US" dirty="0"/>
          </a:p>
          <a:p>
            <a:r>
              <a:rPr lang="en-US" dirty="0"/>
              <a:t>Things</a:t>
            </a:r>
            <a:r>
              <a:rPr lang="en-US" baseline="0" dirty="0"/>
              <a:t> that will frustrate you</a:t>
            </a:r>
            <a:r>
              <a:rPr lang="mr-IN" baseline="0"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697357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r>
              <a:rPr lang="en-US" baseline="0" dirty="0"/>
              <a:t/>
            </a: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a:t>
            </a:r>
            <a:r>
              <a:rPr lang="mr-IN" dirty="0"/>
              <a:t>–</a:t>
            </a:r>
            <a:r>
              <a:rPr lang="en-US" dirty="0"/>
              <a:t>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29</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a:t>
            </a:r>
            <a:r>
              <a:rPr lang="mr-IN" baseline="0" dirty="0"/>
              <a:t>–</a:t>
            </a:r>
            <a:r>
              <a:rPr lang="en-US" baseline="0" dirty="0"/>
              <a:t>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271423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a:t>
            </a:r>
            <a:r>
              <a:rPr lang="mr-IN" baseline="0" dirty="0"/>
              <a:t>–</a:t>
            </a:r>
            <a:r>
              <a:rPr lang="en-US" baseline="0" dirty="0"/>
              <a:t> the graphical user interface which responds to what I type</a:t>
            </a:r>
          </a:p>
          <a:p>
            <a:pPr marL="228600" indent="-228600">
              <a:buAutoNum type="arabicParenR"/>
            </a:pPr>
            <a:r>
              <a:rPr lang="en-US" baseline="0" dirty="0"/>
              <a:t>A “backend” </a:t>
            </a:r>
            <a:r>
              <a:rPr lang="mr-IN" baseline="0" dirty="0"/>
              <a:t>–</a:t>
            </a:r>
            <a:r>
              <a:rPr lang="en-US" baseline="0" dirty="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42</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a:t>
            </a:r>
            <a:r>
              <a:rPr lang="mr-IN" baseline="0" dirty="0"/>
              <a:t>–</a:t>
            </a:r>
            <a:r>
              <a:rPr lang="en-US" baseline="0" dirty="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a:t>
            </a:r>
            <a:r>
              <a:rPr lang="mr-IN" dirty="0"/>
              <a:t>–</a:t>
            </a:r>
            <a:r>
              <a:rPr lang="en-US" dirty="0"/>
              <a:t>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5</a:t>
            </a:fld>
            <a:endParaRPr lang="en-US"/>
          </a:p>
        </p:txBody>
      </p:sp>
    </p:spTree>
    <p:extLst>
      <p:ext uri="{BB962C8B-B14F-4D97-AF65-F5344CB8AC3E}">
        <p14:creationId xmlns:p14="http://schemas.microsoft.com/office/powerpoint/2010/main" val="9079386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a:t>
            </a:r>
            <a:r>
              <a:rPr lang="mr-IN" dirty="0"/>
              <a:t>–</a:t>
            </a:r>
            <a:r>
              <a:rPr lang="en-US" dirty="0"/>
              <a:t>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a:t>
            </a:r>
            <a:r>
              <a:rPr lang="mr-IN" baseline="0" dirty="0"/>
              <a:t>–</a:t>
            </a:r>
            <a:r>
              <a:rPr lang="en-US" baseline="0" dirty="0"/>
              <a:t>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48</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52</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53</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55</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10828175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56</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58</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2045028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numCol="1">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12249837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3.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theme" Target="../theme/theme4.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theme" Target="../theme/theme5.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theme" Target="../theme/theme6.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10/17/17</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10/17/17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10/17/17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10/17/17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10/17/17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10/17/17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1.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hyperlink" Target="http://lmgtfy.com/?q=google+fu" TargetMode="External"/><Relationship Id="rId4" Type="http://schemas.openxmlformats.org/officeDocument/2006/relationships/image" Target="../media/image23.jpg"/><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27.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28.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hyperlink" Target="https://www.youtube.com/watch?v=ieb6Svbc10E&amp;index=1&amp;list=PLgJ8UgkiorCnMLsUevoQRxH8t9bt7ne14" TargetMode="External"/><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3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4" name="Text Placeholder 3"/>
          <p:cNvSpPr>
            <a:spLocks noGrp="1"/>
          </p:cNvSpPr>
          <p:nvPr>
            <p:ph type="body" sz="quarter" idx="4294967295"/>
          </p:nvPr>
        </p:nvSpPr>
        <p:spPr>
          <a:xfrm>
            <a:off x="414052" y="2572542"/>
            <a:ext cx="2700338" cy="381000"/>
          </a:xfrm>
        </p:spPr>
        <p:txBody>
          <a:bodyPr numCol="1">
            <a:normAutofit fontScale="92500" lnSpcReduction="20000"/>
          </a:bodyPr>
          <a:lstStyle/>
          <a:p>
            <a:pPr marL="0" indent="0">
              <a:buNone/>
            </a:pPr>
            <a:r>
              <a:rPr lang="en-US" dirty="0">
                <a:solidFill>
                  <a:schemeClr val="bg1"/>
                </a:solidFill>
              </a:rPr>
              <a:t>Day 1</a:t>
            </a:r>
          </a:p>
          <a:p>
            <a:endParaRPr lang="en-US" dirty="0">
              <a:solidFill>
                <a:schemeClr val="bg1"/>
              </a:solidFill>
            </a:endParaRPr>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extLst>
      <p:ext uri="{BB962C8B-B14F-4D97-AF65-F5344CB8AC3E}">
        <p14:creationId xmlns:p14="http://schemas.microsoft.com/office/powerpoint/2010/main"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extLst>
      <p:ext uri="{BB962C8B-B14F-4D97-AF65-F5344CB8AC3E}">
        <p14:creationId xmlns:p14="http://schemas.microsoft.com/office/powerpoint/2010/main" val="13608546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extLst>
      <p:ext uri="{BB962C8B-B14F-4D97-AF65-F5344CB8AC3E}">
        <p14:creationId xmlns:p14="http://schemas.microsoft.com/office/powerpoint/2010/main" val="5085286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B0604020202020204" pitchFamily="34" charset="0"/>
                <a:cs typeface="Arial" panose="020B0604020202020204" pitchFamily="34" charset="0"/>
              </a:rPr>
              <a:t>When it comes to web development…</a:t>
            </a:r>
          </a:p>
        </p:txBody>
      </p:sp>
    </p:spTree>
    <p:extLst>
      <p:ext uri="{BB962C8B-B14F-4D97-AF65-F5344CB8AC3E}">
        <p14:creationId xmlns:p14="http://schemas.microsoft.com/office/powerpoint/2010/main" val="20032866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B0604020202020204" pitchFamily="34" charset="0"/>
                <a:cs typeface="Arial" panose="020B0604020202020204" pitchFamily="34" charset="0"/>
              </a:rPr>
              <a:t>I know </a:t>
            </a:r>
            <a:r>
              <a:rPr lang="en-US" sz="8000" b="1" i="1" u="sng" dirty="0">
                <a:latin typeface="Arial" panose="020B0604020202020204" pitchFamily="34" charset="0"/>
                <a:cs typeface="Arial" panose="020B0604020202020204" pitchFamily="34" charset="0"/>
              </a:rPr>
              <a:t>nothing.</a:t>
            </a:r>
          </a:p>
        </p:txBody>
      </p:sp>
    </p:spTree>
    <p:extLst>
      <p:ext uri="{BB962C8B-B14F-4D97-AF65-F5344CB8AC3E}">
        <p14:creationId xmlns:p14="http://schemas.microsoft.com/office/powerpoint/2010/main" val="17775999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B0604020202020204" pitchFamily="34" charset="0"/>
                <a:cs typeface="Arial" panose="020B0604020202020204" pitchFamily="3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2870663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How learning to code can feel</a:t>
            </a:r>
            <a:endParaRPr lang="en-US" dirty="0"/>
          </a:p>
        </p:txBody>
      </p:sp>
      <p:pic>
        <p:nvPicPr>
          <p:cNvPr id="4" name="Picture 3"/>
          <p:cNvPicPr>
            <a:picLocks noChangeAspect="1"/>
          </p:cNvPicPr>
          <p:nvPr/>
        </p:nvPicPr>
        <p:blipFill>
          <a:blip r:embed="rId3"/>
          <a:stretch>
            <a:fillRect/>
          </a:stretch>
        </p:blipFill>
        <p:spPr>
          <a:xfrm>
            <a:off x="0" y="457200"/>
            <a:ext cx="9144000" cy="5986305"/>
          </a:xfrm>
          <a:prstGeom prst="rect">
            <a:avLst/>
          </a:prstGeom>
        </p:spPr>
      </p:pic>
    </p:spTree>
    <p:extLst>
      <p:ext uri="{BB962C8B-B14F-4D97-AF65-F5344CB8AC3E}">
        <p14:creationId xmlns:p14="http://schemas.microsoft.com/office/powerpoint/2010/main" val="20679312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smtClean="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smtClean="0">
                <a:latin typeface="Arial" panose="020B0604020202020204" pitchFamily="34" charset="0"/>
                <a:ea typeface="Roboto" pitchFamily="2" charset="0"/>
                <a:cs typeface="Arial" panose="020B0604020202020204" pitchFamily="34" charset="0"/>
              </a:rPr>
              <a:t>Favorite thing </a:t>
            </a:r>
            <a:r>
              <a:rPr lang="en-US" altLang="en" sz="3200" smtClean="0">
                <a:latin typeface="Arial" panose="020B0604020202020204" pitchFamily="34" charset="0"/>
                <a:ea typeface="Roboto" pitchFamily="2" charset="0"/>
                <a:cs typeface="Arial" panose="020B0604020202020204" pitchFamily="34" charset="0"/>
              </a:rPr>
              <a:t>about Tucson</a:t>
            </a:r>
            <a:endParaRPr lang="en" altLang="en" sz="3200" dirty="0" smtClean="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
            </a: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three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7238764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smtClean="0">
                <a:latin typeface="Arial" panose="020B0604020202020204" pitchFamily="34" charset="0"/>
                <a:ea typeface="Roboto" panose="02000000000000000000" pitchFamily="2" charset="0"/>
                <a:cs typeface="Arial" panose="020B0604020202020204" pitchFamily="34" charset="0"/>
              </a:rPr>
              <a:t>Jan Jorgensen</a:t>
            </a:r>
            <a:endParaRPr lang="en" altLang="en" sz="2800" b="1" u="sng"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800" b="1"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sz="1800" dirty="0" smtClean="0">
                <a:latin typeface="Arial" panose="020B0604020202020204" pitchFamily="34" charset="0"/>
                <a:ea typeface="Roboto" panose="02000000000000000000" pitchFamily="2" charset="0"/>
                <a:cs typeface="Arial" panose="020B0604020202020204" pitchFamily="34" charset="0"/>
              </a:rPr>
              <a:t>Quit a PhD after 3 months</a:t>
            </a:r>
            <a:endParaRPr lang="en" altLang="en" sz="1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sz="1800" dirty="0" smtClean="0">
                <a:latin typeface="Arial" panose="020B0604020202020204" pitchFamily="34" charset="0"/>
                <a:ea typeface="Roboto" panose="02000000000000000000" pitchFamily="2" charset="0"/>
                <a:cs typeface="Arial" panose="020B0604020202020204" pitchFamily="34" charset="0"/>
              </a:rPr>
              <a:t>Have written tools for writing web apps</a:t>
            </a:r>
          </a:p>
          <a:p>
            <a:pPr marL="685800" indent="-457200">
              <a:spcBef>
                <a:spcPts val="0"/>
              </a:spcBef>
            </a:pPr>
            <a:endParaRPr lang="en-US" altLang="en" sz="1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sz="1800" dirty="0" smtClean="0">
                <a:latin typeface="Arial" panose="020B0604020202020204" pitchFamily="34" charset="0"/>
                <a:ea typeface="Roboto" panose="02000000000000000000" pitchFamily="2" charset="0"/>
                <a:cs typeface="Arial" panose="020B0604020202020204" pitchFamily="34" charset="0"/>
              </a:rPr>
              <a:t>Over 3 years hiring experience</a:t>
            </a:r>
            <a:endParaRPr lang="en-US" altLang="en" sz="1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1800" dirty="0">
                <a:latin typeface="Arial" panose="020B0604020202020204" pitchFamily="34" charset="0"/>
                <a:ea typeface="Roboto" panose="02000000000000000000" pitchFamily="2" charset="0"/>
                <a:cs typeface="Arial" panose="020B0604020202020204" pitchFamily="34" charset="0"/>
              </a:rPr>
              <a:t>Over </a:t>
            </a:r>
            <a:r>
              <a:rPr lang="en-US" altLang="en" sz="1800" dirty="0" smtClean="0">
                <a:latin typeface="Arial" panose="020B0604020202020204" pitchFamily="34" charset="0"/>
                <a:ea typeface="Roboto" panose="02000000000000000000" pitchFamily="2" charset="0"/>
                <a:cs typeface="Arial" panose="020B0604020202020204" pitchFamily="34" charset="0"/>
              </a:rPr>
              <a:t>8</a:t>
            </a:r>
            <a:r>
              <a:rPr lang="en" altLang="en" sz="1800" dirty="0" smtClean="0">
                <a:latin typeface="Arial" panose="020B0604020202020204" pitchFamily="34" charset="0"/>
                <a:ea typeface="Roboto" panose="02000000000000000000" pitchFamily="2" charset="0"/>
                <a:cs typeface="Arial" panose="020B0604020202020204" pitchFamily="34" charset="0"/>
              </a:rPr>
              <a:t> </a:t>
            </a:r>
            <a:r>
              <a:rPr lang="en" altLang="en" sz="1800" dirty="0">
                <a:latin typeface="Arial" panose="020B0604020202020204" pitchFamily="34" charset="0"/>
                <a:ea typeface="Roboto" panose="02000000000000000000" pitchFamily="2" charset="0"/>
                <a:cs typeface="Arial" panose="020B0604020202020204" pitchFamily="34" charset="0"/>
              </a:rPr>
              <a:t>years </a:t>
            </a:r>
            <a:r>
              <a:rPr lang="en" altLang="en" sz="1800" dirty="0" smtClean="0">
                <a:latin typeface="Arial" panose="020B0604020202020204" pitchFamily="34" charset="0"/>
                <a:ea typeface="Roboto" panose="02000000000000000000" pitchFamily="2" charset="0"/>
                <a:cs typeface="Arial" panose="020B0604020202020204" pitchFamily="34" charset="0"/>
              </a:rPr>
              <a:t>coding </a:t>
            </a:r>
            <a:r>
              <a:rPr lang="en" altLang="en" sz="1800" dirty="0">
                <a:latin typeface="Arial" panose="020B0604020202020204" pitchFamily="34" charset="0"/>
                <a:ea typeface="Roboto" panose="02000000000000000000" pitchFamily="2" charset="0"/>
                <a:cs typeface="Arial" panose="020B0604020202020204" pitchFamily="34" charset="0"/>
              </a:rPr>
              <a:t>(with plenty of experience being a n00b at it</a:t>
            </a:r>
            <a:r>
              <a:rPr lang="en" altLang="en" sz="1800" dirty="0" smtClean="0">
                <a:latin typeface="Arial" panose="020B0604020202020204" pitchFamily="34" charset="0"/>
                <a:ea typeface="Roboto" panose="02000000000000000000" pitchFamily="2" charset="0"/>
                <a:cs typeface="Arial" panose="020B0604020202020204" pitchFamily="34" charset="0"/>
              </a:rPr>
              <a:t>.)</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3429000" y="4326923"/>
            <a:ext cx="5726741" cy="1169551"/>
          </a:xfrm>
          <a:prstGeom prst="rect">
            <a:avLst/>
          </a:prstGeom>
        </p:spPr>
        <p:txBody>
          <a:bodyPr wrap="square" numCol="1">
            <a:spAutoFit/>
          </a:bodyPr>
          <a:lstStyle/>
          <a:p>
            <a:pPr marL="685800" indent="-457200">
              <a:spcBef>
                <a:spcPts val="0"/>
              </a:spcBef>
              <a:buFont typeface="Arial" panose="020B0604020202020204" pitchFamily="34" charset="0"/>
              <a:buChar char="•"/>
            </a:pPr>
            <a:r>
              <a:rPr lang="en-US" altLang="en" sz="3000" dirty="0" smtClean="0">
                <a:latin typeface="Arial" panose="020B0604020202020204" pitchFamily="34" charset="0"/>
                <a:ea typeface="Roboto" panose="02000000000000000000" pitchFamily="2" charset="0"/>
                <a:cs typeface="Arial" panose="020B0604020202020204" pitchFamily="34" charset="0"/>
              </a:rPr>
              <a:t>Full-time </a:t>
            </a:r>
            <a:r>
              <a:rPr lang="en-US" altLang="en" sz="3000" dirty="0" err="1" smtClean="0">
                <a:latin typeface="Arial" panose="020B0604020202020204" pitchFamily="34" charset="0"/>
                <a:ea typeface="Roboto" panose="02000000000000000000" pitchFamily="2" charset="0"/>
                <a:cs typeface="Arial" panose="020B0604020202020204" pitchFamily="34" charset="0"/>
              </a:rPr>
              <a:t>RVer</a:t>
            </a:r>
            <a:r>
              <a:rPr lang="en-US" altLang="en" sz="3000" dirty="0" smtClean="0">
                <a:latin typeface="Arial" panose="020B0604020202020204" pitchFamily="34" charset="0"/>
                <a:ea typeface="Roboto" panose="02000000000000000000" pitchFamily="2" charset="0"/>
                <a:cs typeface="Arial" panose="020B0604020202020204" pitchFamily="34" charset="0"/>
              </a:rPr>
              <a:t> since January</a:t>
            </a:r>
            <a:endParaRPr lang="en" altLang="en" sz="30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endParaRPr lang="en-US" altLang="en" sz="20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US" altLang="en" sz="2000" dirty="0" smtClean="0">
                <a:latin typeface="Arial" panose="020B0604020202020204" pitchFamily="34" charset="0"/>
                <a:ea typeface="Roboto" panose="02000000000000000000" pitchFamily="2" charset="0"/>
                <a:cs typeface="Arial" panose="020B0604020202020204" pitchFamily="34" charset="0"/>
              </a:rPr>
              <a:t>Secretly, I have too many hobbies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96" y="3768698"/>
            <a:ext cx="3429000" cy="2286000"/>
          </a:xfrm>
          <a:prstGeom prst="rect">
            <a:avLst/>
          </a:prstGeom>
        </p:spPr>
      </p:pic>
    </p:spTree>
    <p:extLst>
      <p:ext uri="{BB962C8B-B14F-4D97-AF65-F5344CB8AC3E}">
        <p14:creationId xmlns:p14="http://schemas.microsoft.com/office/powerpoint/2010/main" val="14380862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3"/>
              </a:rPr>
              <a:t>What is Google Fu?</a:t>
            </a:r>
            <a:endParaRPr lang="en-US" sz="36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0DAF2D18-5118-4D4E-9F4F-9D831852D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 y="2003327"/>
            <a:ext cx="9144000" cy="2286000"/>
          </a:xfrm>
          <a:prstGeom prst="rect">
            <a:avLst/>
          </a:prstGeom>
        </p:spPr>
      </p:pic>
    </p:spTree>
    <p:extLst>
      <p:ext uri="{BB962C8B-B14F-4D97-AF65-F5344CB8AC3E}">
        <p14:creationId xmlns:p14="http://schemas.microsoft.com/office/powerpoint/2010/main" val="7469888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personal commitments to you</a:t>
            </a:r>
            <a:endParaRPr lang="en-US" dirty="0"/>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smtClean="0">
                <a:latin typeface="Arial" panose="020B0604020202020204" pitchFamily="34" charset="0"/>
                <a:ea typeface="Roboto" panose="02000000000000000000" pitchFamily="2" charset="0"/>
                <a:cs typeface="Arial" panose="020B0604020202020204" pitchFamily="34" charset="0"/>
              </a:rPr>
              <a:t>You should feel safe in this classroom.</a:t>
            </a:r>
          </a:p>
          <a:p>
            <a:pPr marL="742950" indent="-514350">
              <a:spcBef>
                <a:spcPts val="0"/>
              </a:spcBef>
              <a:buFont typeface="+mj-lt"/>
              <a:buAutoNum type="arabicPeriod"/>
            </a:pPr>
            <a:r>
              <a:rPr lang="en-US" sz="3200" dirty="0" smtClean="0">
                <a:latin typeface="Arial" panose="020B0604020202020204" pitchFamily="34" charset="0"/>
                <a:ea typeface="Roboto" panose="02000000000000000000" pitchFamily="2" charset="0"/>
                <a:cs typeface="Arial" panose="020B0604020202020204" pitchFamily="34" charset="0"/>
              </a:rPr>
              <a:t>If you want to succeed, you’ll get the support you need.</a:t>
            </a:r>
          </a:p>
          <a:p>
            <a:pPr marL="742950" indent="-514350">
              <a:spcBef>
                <a:spcPts val="0"/>
              </a:spcBef>
              <a:buFont typeface="+mj-lt"/>
              <a:buAutoNum type="arabicPeriod"/>
            </a:pPr>
            <a:r>
              <a:rPr lang="en-US" sz="3200" dirty="0" smtClean="0">
                <a:latin typeface="Arial" panose="020B0604020202020204" pitchFamily="34" charset="0"/>
                <a:ea typeface="Roboto" panose="02000000000000000000" pitchFamily="2" charset="0"/>
                <a:cs typeface="Arial" panose="020B0604020202020204" pitchFamily="34" charset="0"/>
              </a:rPr>
              <a:t>I’ll do whatever I can to make this fun!</a:t>
            </a:r>
          </a:p>
          <a:p>
            <a:pPr marL="742950" indent="-514350">
              <a:spcBef>
                <a:spcPts val="0"/>
              </a:spcBef>
              <a:buFont typeface="+mj-lt"/>
              <a:buAutoNum type="arabicPeriod"/>
            </a:pPr>
            <a:endParaRPr lang="en-US" sz="3200" dirty="0" smtClean="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95650199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 ask in return</a:t>
            </a:r>
            <a:endParaRPr lang="en-US" dirty="0"/>
          </a:p>
        </p:txBody>
      </p:sp>
      <p:sp>
        <p:nvSpPr>
          <p:cNvPr id="4"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smtClean="0">
                <a:latin typeface="Arial" panose="020B0604020202020204" pitchFamily="34" charset="0"/>
                <a:ea typeface="Roboto" panose="02000000000000000000" pitchFamily="2" charset="0"/>
                <a:cs typeface="Arial" panose="020B0604020202020204" pitchFamily="34" charset="0"/>
              </a:rPr>
              <a:t>Treat each other with kindness</a:t>
            </a:r>
          </a:p>
          <a:p>
            <a:pPr marL="742950" indent="-514350">
              <a:spcBef>
                <a:spcPts val="0"/>
              </a:spcBef>
              <a:buFont typeface="+mj-lt"/>
              <a:buAutoNum type="arabicPeriod"/>
            </a:pPr>
            <a:r>
              <a:rPr lang="en-US" sz="3200" dirty="0" smtClean="0">
                <a:latin typeface="Arial" panose="020B0604020202020204" pitchFamily="34" charset="0"/>
                <a:ea typeface="Roboto" panose="02000000000000000000" pitchFamily="2" charset="0"/>
                <a:cs typeface="Arial" panose="020B0604020202020204" pitchFamily="34" charset="0"/>
              </a:rPr>
              <a:t>Use your classmates. Help your classmates.</a:t>
            </a:r>
          </a:p>
          <a:p>
            <a:pPr marL="742950" indent="-514350">
              <a:spcBef>
                <a:spcPts val="0"/>
              </a:spcBef>
              <a:buFont typeface="+mj-lt"/>
              <a:buAutoNum type="arabicPeriod"/>
            </a:pPr>
            <a:r>
              <a:rPr lang="en-US" sz="3200" dirty="0" smtClean="0">
                <a:latin typeface="Arial" panose="020B0604020202020204" pitchFamily="34" charset="0"/>
                <a:ea typeface="Roboto" panose="02000000000000000000" pitchFamily="2" charset="0"/>
                <a:cs typeface="Arial" panose="020B0604020202020204" pitchFamily="34" charset="0"/>
              </a:rPr>
              <a:t>If you’re not having fun, tell me</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6698585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39649629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Sublime Text 3</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 Toolbelt</a:t>
            </a:r>
          </a:p>
          <a:p>
            <a:pPr marL="685800" indent="-457200">
              <a:spcBef>
                <a:spcPts val="0"/>
              </a:spcBef>
              <a:buFont typeface="Wingdings" panose="05000000000000000000" pitchFamily="2" charset="2"/>
              <a:buChar char="q"/>
            </a:pPr>
            <a:r>
              <a:rPr lang="en-US" sz="2800" dirty="0">
                <a:latin typeface="Arial" panose="020B0604020202020204" pitchFamily="34" charset="0"/>
                <a:ea typeface="Roboto" panose="02000000000000000000" pitchFamily="2" charset="0"/>
                <a:cs typeface="Arial" panose="020B0604020202020204" pitchFamily="34" charset="0"/>
              </a:rPr>
              <a:t> </a:t>
            </a:r>
            <a:r>
              <a:rPr lang="en" altLang="en" sz="2800" dirty="0">
                <a:latin typeface="Arial" panose="020B0604020202020204" pitchFamily="34" charset="0"/>
                <a:ea typeface="Roboto" panose="02000000000000000000" pitchFamily="2" charset="0"/>
                <a:cs typeface="Arial" panose="020B0604020202020204" pitchFamily="34" charset="0"/>
              </a:rPr>
              <a:t>Google 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Sublime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838200"/>
            <a:ext cx="6811288" cy="5486399"/>
          </a:xfrm>
          <a:prstGeom prst="rect">
            <a:avLst/>
          </a:prstGeom>
        </p:spPr>
      </p:pic>
    </p:spTree>
    <p:extLst>
      <p:ext uri="{BB962C8B-B14F-4D97-AF65-F5344CB8AC3E}">
        <p14:creationId xmlns:p14="http://schemas.microsoft.com/office/powerpoint/2010/main" val="242185107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9" name="Picture 8">
            <a:extLst>
              <a:ext uri="{FF2B5EF4-FFF2-40B4-BE49-F238E27FC236}">
                <a16:creationId xmlns:a16="http://schemas.microsoft.com/office/drawing/2014/main" xmlns="" id="{EB317EBF-1FD4-4A4A-BA13-2AE31A089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838200"/>
            <a:ext cx="5362575" cy="5362575"/>
          </a:xfrm>
          <a:prstGeom prst="rect">
            <a:avLst/>
          </a:prstGeom>
        </p:spPr>
      </p:pic>
    </p:spTree>
    <p:extLst>
      <p:ext uri="{BB962C8B-B14F-4D97-AF65-F5344CB8AC3E}">
        <p14:creationId xmlns:p14="http://schemas.microsoft.com/office/powerpoint/2010/main" val="181264508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spTree>
    <p:extLst>
      <p:ext uri="{BB962C8B-B14F-4D97-AF65-F5344CB8AC3E}">
        <p14:creationId xmlns:p14="http://schemas.microsoft.com/office/powerpoint/2010/main" val="272830483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95932411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a:latin typeface="Arial" panose="020B0604020202020204" pitchFamily="34" charset="0"/>
                <a:ea typeface="Roboto" panose="02000000000000000000" pitchFamily="2" charset="0"/>
                <a:cs typeface="Arial" panose="020B0604020202020204" pitchFamily="34" charset="0"/>
              </a:rPr>
              <a:t>)</a:t>
            </a: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762000"/>
            <a:ext cx="6807361" cy="5734637"/>
          </a:xfrm>
          <a:prstGeom prst="rect">
            <a:avLst/>
          </a:prstGeom>
        </p:spPr>
      </p:pic>
    </p:spTree>
    <p:extLst>
      <p:ext uri="{BB962C8B-B14F-4D97-AF65-F5344CB8AC3E}">
        <p14:creationId xmlns:p14="http://schemas.microsoft.com/office/powerpoint/2010/main" val="107117649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0" y="2133600"/>
            <a:ext cx="4876800" cy="403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https://www.youtube.com/watch?v=ieb6Svbc10E&amp;index=1&amp;list=PLgJ8UgkiorCnMLsUevoQRxH8t9bt7ne14</a:t>
            </a:r>
            <a:endParaRPr lang="en-US" dirty="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Next Class</a:t>
            </a:r>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Figure out where the GitHub Repo is for our class.</a:t>
            </a:r>
            <a:r>
              <a:rPr lang="en-US" sz="2000" dirty="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10947450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B0604020202020204" pitchFamily="34" charset="0"/>
                <a:cs typeface="Arial" panose="020B0604020202020204" pitchFamily="34" charset="0"/>
              </a:rPr>
              <a:t>New Career</a:t>
            </a:r>
          </a:p>
        </p:txBody>
      </p:sp>
      <p:sp>
        <p:nvSpPr>
          <p:cNvPr id="21" name="TextBox 20"/>
          <p:cNvSpPr txBox="1"/>
          <p:nvPr/>
        </p:nvSpPr>
        <p:spPr>
          <a:xfrm>
            <a:off x="304800" y="1123517"/>
            <a:ext cx="4717766" cy="461665"/>
          </a:xfrm>
          <a:prstGeom prst="rect">
            <a:avLst/>
          </a:prstGeom>
          <a:noFill/>
        </p:spPr>
        <p:txBody>
          <a:bodyPr wrap="none" numCol="1" rtlCol="0">
            <a:spAutoFit/>
          </a:bodyPr>
          <a:lstStyle/>
          <a:p>
            <a:r>
              <a:rPr lang="en-US" sz="2400" b="1" dirty="0" smtClean="0">
                <a:latin typeface="Arial" panose="020B0604020202020204" pitchFamily="34" charset="0"/>
                <a:cs typeface="Arial" panose="020B0604020202020204" pitchFamily="34" charset="0"/>
              </a:rPr>
              <a:t>		A lot of you said…</a:t>
            </a:r>
            <a:endParaRPr lang="en-US" sz="2400" b="1" dirty="0">
              <a:latin typeface="Arial" panose="020B0604020202020204" pitchFamily="34" charset="0"/>
              <a:cs typeface="Arial" panose="020B0604020202020204" pitchFamily="34" charset="0"/>
            </a:endParaRP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escape a “</a:t>
            </a:r>
            <a:r>
              <a:rPr lang="en-US" sz="2400" u="sng" dirty="0">
                <a:latin typeface="Arial" panose="020B0604020202020204" pitchFamily="34" charset="0"/>
                <a:cs typeface="Arial" panose="020B0604020202020204" pitchFamily="34" charset="0"/>
              </a:rPr>
              <a:t>dead-end job</a:t>
            </a:r>
            <a:r>
              <a:rPr lang="en-US" sz="2400" dirty="0">
                <a:latin typeface="Arial" panose="020B0604020202020204" pitchFamily="34" charset="0"/>
                <a:cs typeface="Arial" panose="020B0604020202020204" pitchFamily="3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pursue a “</a:t>
            </a:r>
            <a:r>
              <a:rPr lang="en-US" sz="2400" u="sng" dirty="0">
                <a:latin typeface="Arial" panose="020B0604020202020204" pitchFamily="34" charset="0"/>
                <a:cs typeface="Arial" panose="020B0604020202020204" pitchFamily="34" charset="0"/>
              </a:rPr>
              <a:t>dream</a:t>
            </a:r>
            <a:r>
              <a:rPr lang="en-US" sz="2400" dirty="0">
                <a:latin typeface="Arial" panose="020B0604020202020204" pitchFamily="34" charset="0"/>
                <a:cs typeface="Arial" panose="020B0604020202020204" pitchFamily="3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able to “</a:t>
            </a:r>
            <a:r>
              <a:rPr lang="en-US" sz="2400" u="sng" dirty="0">
                <a:latin typeface="Arial" panose="020B0604020202020204" pitchFamily="34" charset="0"/>
                <a:cs typeface="Arial" panose="020B0604020202020204" pitchFamily="34" charset="0"/>
              </a:rPr>
              <a:t>create</a:t>
            </a:r>
            <a:r>
              <a:rPr lang="en-US" sz="2400" dirty="0">
                <a:latin typeface="Arial" panose="020B0604020202020204" pitchFamily="34" charset="0"/>
                <a:cs typeface="Arial" panose="020B0604020202020204" pitchFamily="3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follow a “</a:t>
            </a:r>
            <a:r>
              <a:rPr lang="en-US" sz="2400" u="sng" dirty="0">
                <a:latin typeface="Arial" panose="020B0604020202020204" pitchFamily="34" charset="0"/>
                <a:cs typeface="Arial" panose="020B0604020202020204" pitchFamily="34" charset="0"/>
              </a:rPr>
              <a:t>fascination</a:t>
            </a:r>
            <a:r>
              <a:rPr lang="en-US" sz="2400" dirty="0">
                <a:latin typeface="Arial" panose="020B0604020202020204" pitchFamily="34" charset="0"/>
                <a:cs typeface="Arial" panose="020B0604020202020204" pitchFamily="3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stability</a:t>
            </a:r>
            <a:r>
              <a:rPr lang="en-US" sz="2400" dirty="0">
                <a:latin typeface="Arial" panose="020B0604020202020204" pitchFamily="34" charset="0"/>
                <a:cs typeface="Arial" panose="020B0604020202020204" pitchFamily="3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freedom</a:t>
            </a:r>
            <a:r>
              <a:rPr lang="en-US" sz="2400" dirty="0">
                <a:latin typeface="Arial" panose="020B0604020202020204" pitchFamily="34" charset="0"/>
                <a:cs typeface="Arial" panose="020B0604020202020204" pitchFamily="3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
            </a:r>
            <a:r>
              <a:rPr lang="en-US" sz="2400" u="sng" dirty="0">
                <a:latin typeface="Arial" panose="020B0604020202020204" pitchFamily="34" charset="0"/>
                <a:cs typeface="Arial" panose="020B0604020202020204" pitchFamily="34" charset="0"/>
              </a:rPr>
              <a:t>challenge</a:t>
            </a:r>
            <a:r>
              <a:rPr lang="en-US" sz="2400" dirty="0">
                <a:latin typeface="Arial" panose="020B0604020202020204" pitchFamily="34" charset="0"/>
                <a:cs typeface="Arial" panose="020B0604020202020204" pitchFamily="3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B0604020202020204" pitchFamily="34" charset="0"/>
                <a:cs typeface="Arial" panose="020B0604020202020204" pitchFamily="3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 “</a:t>
            </a:r>
            <a:r>
              <a:rPr lang="en-US" sz="2400" u="sng" dirty="0">
                <a:latin typeface="Arial" panose="020B0604020202020204" pitchFamily="34" charset="0"/>
                <a:cs typeface="Arial" panose="020B0604020202020204" pitchFamily="34" charset="0"/>
              </a:rPr>
              <a:t>role model</a:t>
            </a:r>
            <a:r>
              <a:rPr lang="en-US" sz="2400" dirty="0">
                <a:latin typeface="Arial" panose="020B0604020202020204" pitchFamily="34" charset="0"/>
                <a:cs typeface="Arial" panose="020B0604020202020204" pitchFamily="3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12592</TotalTime>
  <Words>2418</Words>
  <Application>Microsoft Macintosh PowerPoint</Application>
  <PresentationFormat>On-screen Show (4:3)</PresentationFormat>
  <Paragraphs>489</Paragraphs>
  <Slides>58</Slides>
  <Notes>51</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58</vt:i4>
      </vt:variant>
    </vt:vector>
  </HeadingPairs>
  <TitlesOfParts>
    <vt:vector size="70" baseType="lpstr">
      <vt:lpstr>Calibri</vt:lpstr>
      <vt:lpstr>Calibri Light</vt:lpstr>
      <vt:lpstr>Mangal</vt:lpstr>
      <vt:lpstr>Roboto</vt:lpstr>
      <vt:lpstr>Wingdings</vt:lpstr>
      <vt:lpstr>Arial</vt:lpstr>
      <vt:lpstr>UCF - Theme</vt:lpstr>
      <vt:lpstr>1_Unbranded</vt:lpstr>
      <vt:lpstr>Rutgers - Theme</vt:lpstr>
      <vt:lpstr>Unbranded</vt:lpstr>
      <vt:lpstr>UTAustin</vt:lpstr>
      <vt:lpstr>UCLA</vt:lpstr>
      <vt:lpstr>The Zen of Coding</vt:lpstr>
      <vt:lpstr>Quick Introductions! (30 seconds)</vt:lpstr>
      <vt:lpstr>Instructor = … ?</vt:lpstr>
      <vt:lpstr>Some Cool Stuff I Made…</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How learning to code can feel</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My personal commitments to you</vt:lpstr>
      <vt:lpstr>What I ask in return</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Jan Jorgensen</cp:lastModifiedBy>
  <cp:revision>1463</cp:revision>
  <cp:lastPrinted>2016-01-30T16:23:56Z</cp:lastPrinted>
  <dcterms:created xsi:type="dcterms:W3CDTF">2015-01-20T17:19:00Z</dcterms:created>
  <dcterms:modified xsi:type="dcterms:W3CDTF">2017-10-18T01:48:17Z</dcterms:modified>
</cp:coreProperties>
</file>